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6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FAF8B">
              <a:alpha val="9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050535"/>
            <a:ext cx="3572510" cy="1807845"/>
          </a:xfrm>
          <a:custGeom>
            <a:avLst/>
            <a:gdLst/>
            <a:ahLst/>
            <a:cxnLst/>
            <a:rect l="l" t="t" r="r" b="b"/>
            <a:pathLst>
              <a:path w="3572510" h="1807845">
                <a:moveTo>
                  <a:pt x="2043049" y="0"/>
                </a:moveTo>
                <a:lnTo>
                  <a:pt x="0" y="0"/>
                </a:lnTo>
                <a:lnTo>
                  <a:pt x="0" y="1807460"/>
                </a:lnTo>
                <a:lnTo>
                  <a:pt x="3572254" y="1807460"/>
                </a:lnTo>
                <a:lnTo>
                  <a:pt x="2043049" y="0"/>
                </a:lnTo>
                <a:close/>
              </a:path>
            </a:pathLst>
          </a:custGeom>
          <a:solidFill>
            <a:srgbClr val="CCB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5050535"/>
            <a:ext cx="9144000" cy="1807845"/>
          </a:xfrm>
          <a:custGeom>
            <a:avLst/>
            <a:gdLst/>
            <a:ahLst/>
            <a:cxnLst/>
            <a:rect l="l" t="t" r="r" b="b"/>
            <a:pathLst>
              <a:path w="9144000" h="1807845">
                <a:moveTo>
                  <a:pt x="2038223" y="0"/>
                </a:moveTo>
                <a:lnTo>
                  <a:pt x="0" y="1804764"/>
                </a:lnTo>
                <a:lnTo>
                  <a:pt x="0" y="1807460"/>
                </a:lnTo>
                <a:lnTo>
                  <a:pt x="9143999" y="1807460"/>
                </a:lnTo>
                <a:lnTo>
                  <a:pt x="9143999" y="888"/>
                </a:lnTo>
                <a:lnTo>
                  <a:pt x="2038223" y="0"/>
                </a:lnTo>
                <a:close/>
              </a:path>
            </a:pathLst>
          </a:custGeom>
          <a:solidFill>
            <a:srgbClr val="8BACAD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FAF8B">
              <a:alpha val="9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050535"/>
            <a:ext cx="3572510" cy="1807845"/>
          </a:xfrm>
          <a:custGeom>
            <a:avLst/>
            <a:gdLst/>
            <a:ahLst/>
            <a:cxnLst/>
            <a:rect l="l" t="t" r="r" b="b"/>
            <a:pathLst>
              <a:path w="3572510" h="1807845">
                <a:moveTo>
                  <a:pt x="2043049" y="0"/>
                </a:moveTo>
                <a:lnTo>
                  <a:pt x="0" y="0"/>
                </a:lnTo>
                <a:lnTo>
                  <a:pt x="0" y="1807460"/>
                </a:lnTo>
                <a:lnTo>
                  <a:pt x="3572254" y="1807460"/>
                </a:lnTo>
                <a:lnTo>
                  <a:pt x="2043049" y="0"/>
                </a:lnTo>
                <a:close/>
              </a:path>
            </a:pathLst>
          </a:custGeom>
          <a:solidFill>
            <a:srgbClr val="CCB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916167" y="0"/>
            <a:ext cx="2519172" cy="6202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435340" y="0"/>
            <a:ext cx="694944" cy="8366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8FAF8B">
              <a:alpha val="9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050535"/>
            <a:ext cx="3572510" cy="1807845"/>
          </a:xfrm>
          <a:custGeom>
            <a:avLst/>
            <a:gdLst/>
            <a:ahLst/>
            <a:cxnLst/>
            <a:rect l="l" t="t" r="r" b="b"/>
            <a:pathLst>
              <a:path w="3572510" h="1807845">
                <a:moveTo>
                  <a:pt x="2043049" y="0"/>
                </a:moveTo>
                <a:lnTo>
                  <a:pt x="0" y="0"/>
                </a:lnTo>
                <a:lnTo>
                  <a:pt x="0" y="1807460"/>
                </a:lnTo>
                <a:lnTo>
                  <a:pt x="3572254" y="1807460"/>
                </a:lnTo>
                <a:lnTo>
                  <a:pt x="2043049" y="0"/>
                </a:lnTo>
                <a:close/>
              </a:path>
            </a:pathLst>
          </a:custGeom>
          <a:solidFill>
            <a:srgbClr val="CCB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952" y="6560616"/>
            <a:ext cx="889609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8540" y="1821942"/>
            <a:ext cx="7906918" cy="2494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93898" y="6304803"/>
            <a:ext cx="3129915" cy="314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3806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Leading </a:t>
            </a:r>
            <a:r>
              <a:rPr spc="75" dirty="0"/>
              <a:t>IT </a:t>
            </a:r>
            <a:r>
              <a:rPr spc="15" dirty="0"/>
              <a:t>Training </a:t>
            </a:r>
            <a:r>
              <a:rPr spc="40" dirty="0"/>
              <a:t>Institute,</a:t>
            </a:r>
            <a:r>
              <a:rPr spc="70" dirty="0"/>
              <a:t> </a:t>
            </a:r>
            <a:r>
              <a:rPr spc="20" dirty="0"/>
              <a:t>Pune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317752"/>
            <a:ext cx="4700270" cy="4608954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45" dirty="0">
                <a:solidFill>
                  <a:srgbClr val="001F5F"/>
                </a:solidFill>
                <a:latin typeface="Georgia"/>
                <a:cs typeface="Georgia"/>
              </a:rPr>
              <a:t>Overview </a:t>
            </a:r>
            <a:r>
              <a:rPr sz="1800" spc="-55">
                <a:solidFill>
                  <a:srgbClr val="001F5F"/>
                </a:solidFill>
                <a:latin typeface="Georgia"/>
                <a:cs typeface="Georgia"/>
              </a:rPr>
              <a:t>Of </a:t>
            </a:r>
            <a:r>
              <a:rPr lang="en-US" sz="1800" spc="-5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5" smtClean="0">
                <a:solidFill>
                  <a:srgbClr val="001F5F"/>
                </a:solidFill>
                <a:latin typeface="Georgia"/>
                <a:cs typeface="Georgia"/>
              </a:rPr>
              <a:t>C</a:t>
            </a:r>
            <a:r>
              <a:rPr sz="1800" spc="175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90" dirty="0">
                <a:solidFill>
                  <a:srgbClr val="001F5F"/>
                </a:solidFill>
                <a:latin typeface="Georgia"/>
                <a:cs typeface="Georgia"/>
              </a:rPr>
              <a:t>sharp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Procedural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 </a:t>
            </a: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Object-Oriented</a:t>
            </a: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Programming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The </a:t>
            </a:r>
            <a:r>
              <a:rPr sz="1800" spc="25" dirty="0">
                <a:solidFill>
                  <a:srgbClr val="001F5F"/>
                </a:solidFill>
                <a:latin typeface="Georgia"/>
                <a:cs typeface="Georgia"/>
              </a:rPr>
              <a:t>C#</a:t>
            </a:r>
            <a:r>
              <a:rPr sz="1800" spc="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language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Keywords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sz="1800" spc="9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Identifiers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Adding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95" dirty="0">
                <a:solidFill>
                  <a:srgbClr val="001F5F"/>
                </a:solidFill>
                <a:latin typeface="Georgia"/>
                <a:cs typeface="Georgia"/>
              </a:rPr>
              <a:t>Comments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20" dirty="0">
                <a:solidFill>
                  <a:srgbClr val="001F5F"/>
                </a:solidFill>
                <a:latin typeface="Georgia"/>
                <a:cs typeface="Georgia"/>
              </a:rPr>
              <a:t>First </a:t>
            </a:r>
            <a:r>
              <a:rPr sz="1800" spc="-95" dirty="0">
                <a:solidFill>
                  <a:srgbClr val="001F5F"/>
                </a:solidFill>
                <a:latin typeface="Georgia"/>
                <a:cs typeface="Georgia"/>
              </a:rPr>
              <a:t>Simple </a:t>
            </a:r>
            <a:r>
              <a:rPr sz="1800" spc="20" dirty="0">
                <a:solidFill>
                  <a:srgbClr val="001F5F"/>
                </a:solidFill>
                <a:latin typeface="Georgia"/>
                <a:cs typeface="Georgia"/>
              </a:rPr>
              <a:t>C#</a:t>
            </a:r>
            <a:r>
              <a:rPr sz="1800" spc="-17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0" dirty="0">
                <a:solidFill>
                  <a:srgbClr val="001F5F"/>
                </a:solidFill>
                <a:latin typeface="Georgia"/>
                <a:cs typeface="Georgia"/>
              </a:rPr>
              <a:t>Program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90" dirty="0">
                <a:solidFill>
                  <a:srgbClr val="001F5F"/>
                </a:solidFill>
                <a:latin typeface="Georgia"/>
                <a:cs typeface="Georgia"/>
              </a:rPr>
              <a:t>Variable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 </a:t>
            </a: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Data</a:t>
            </a: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Type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75" dirty="0">
                <a:solidFill>
                  <a:srgbClr val="001F5F"/>
                </a:solidFill>
                <a:latin typeface="Georgia"/>
                <a:cs typeface="Georgia"/>
              </a:rPr>
              <a:t>if-if,else if,if-else,Switch</a:t>
            </a:r>
            <a:r>
              <a:rPr sz="1800" spc="-1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Case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90" dirty="0">
                <a:solidFill>
                  <a:srgbClr val="001F5F"/>
                </a:solidFill>
                <a:latin typeface="Georgia"/>
                <a:cs typeface="Georgia"/>
              </a:rPr>
              <a:t>for,while,do </a:t>
            </a:r>
            <a:r>
              <a:rPr sz="1800" spc="-85" dirty="0">
                <a:solidFill>
                  <a:srgbClr val="001F5F"/>
                </a:solidFill>
                <a:latin typeface="Georgia"/>
                <a:cs typeface="Georgia"/>
              </a:rPr>
              <a:t>while,foreach</a:t>
            </a:r>
            <a:r>
              <a:rPr sz="1800" spc="-1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Loop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30" dirty="0">
                <a:solidFill>
                  <a:srgbClr val="001F5F"/>
                </a:solidFill>
                <a:latin typeface="Georgia"/>
                <a:cs typeface="Georgia"/>
              </a:rPr>
              <a:t>Array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Type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45" dirty="0">
                <a:solidFill>
                  <a:srgbClr val="001F5F"/>
                </a:solidFill>
                <a:latin typeface="Georgia"/>
                <a:cs typeface="Georgia"/>
              </a:rPr>
              <a:t>Casting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6828" y="772159"/>
            <a:ext cx="2976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35" dirty="0">
                <a:solidFill>
                  <a:srgbClr val="C00000"/>
                </a:solidFill>
              </a:rPr>
              <a:t>C </a:t>
            </a:r>
            <a:r>
              <a:rPr sz="2400" spc="-20" dirty="0">
                <a:solidFill>
                  <a:srgbClr val="C00000"/>
                </a:solidFill>
              </a:rPr>
              <a:t>SHARP</a:t>
            </a:r>
            <a:r>
              <a:rPr sz="2400" spc="140" dirty="0">
                <a:solidFill>
                  <a:srgbClr val="C00000"/>
                </a:solidFill>
              </a:rPr>
              <a:t> </a:t>
            </a:r>
            <a:r>
              <a:rPr sz="2400" spc="-50" dirty="0">
                <a:solidFill>
                  <a:srgbClr val="C00000"/>
                </a:solidFill>
              </a:rPr>
              <a:t>SYLLABUS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6230111" y="25907"/>
            <a:ext cx="2517647" cy="66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606274"/>
            <a:ext cx="3716630" cy="3366947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17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Class </a:t>
            </a: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Object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75" dirty="0">
                <a:solidFill>
                  <a:srgbClr val="001F5F"/>
                </a:solidFill>
                <a:latin typeface="Georgia"/>
                <a:cs typeface="Georgia"/>
              </a:rPr>
              <a:t>Method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Constructors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Inheritance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90" smtClean="0">
                <a:solidFill>
                  <a:srgbClr val="001F5F"/>
                </a:solidFill>
                <a:latin typeface="Georgia"/>
                <a:cs typeface="Georgia"/>
              </a:rPr>
              <a:t>Polymorphism</a:t>
            </a:r>
            <a:endParaRPr lang="en-US" sz="1800" spc="-90" dirty="0" smtClean="0">
              <a:solidFill>
                <a:srgbClr val="001F5F"/>
              </a:solidFill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pc="-45" dirty="0" smtClean="0">
                <a:solidFill>
                  <a:srgbClr val="001F5F"/>
                </a:solidFill>
                <a:latin typeface="Georgia"/>
                <a:cs typeface="Georgia"/>
              </a:rPr>
              <a:t>Abstract </a:t>
            </a:r>
            <a:r>
              <a:rPr lang="en-US" spc="-55" dirty="0" smtClean="0">
                <a:solidFill>
                  <a:srgbClr val="001F5F"/>
                </a:solidFill>
                <a:latin typeface="Georgia"/>
                <a:cs typeface="Georgia"/>
              </a:rPr>
              <a:t>Class </a:t>
            </a:r>
            <a:r>
              <a:rPr lang="en-US" spc="-65" dirty="0" smtClean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lang="en-US" spc="12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en-US" spc="-75" dirty="0" smtClean="0">
                <a:solidFill>
                  <a:srgbClr val="001F5F"/>
                </a:solidFill>
                <a:latin typeface="Georgia"/>
                <a:cs typeface="Georgia"/>
              </a:rPr>
              <a:t>Interface</a:t>
            </a:r>
            <a:endParaRPr lang="en-US" dirty="0" smtClean="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pc="-100" dirty="0" smtClean="0">
                <a:solidFill>
                  <a:srgbClr val="001F5F"/>
                </a:solidFill>
                <a:latin typeface="Georgia"/>
                <a:cs typeface="Georgia"/>
              </a:rPr>
              <a:t>Namespaces</a:t>
            </a:r>
            <a:endParaRPr lang="en-US" dirty="0" smtClean="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lang="en-US" spc="-60" dirty="0" smtClean="0">
                <a:solidFill>
                  <a:srgbClr val="001F5F"/>
                </a:solidFill>
                <a:latin typeface="Georgia"/>
                <a:cs typeface="Georgia"/>
              </a:rPr>
              <a:t>Delegates </a:t>
            </a:r>
            <a:r>
              <a:rPr lang="en-US" spc="-114" dirty="0" smtClean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lang="en-US" spc="10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en-US" spc="-55" dirty="0" smtClean="0">
                <a:solidFill>
                  <a:srgbClr val="001F5F"/>
                </a:solidFill>
                <a:latin typeface="Georgia"/>
                <a:cs typeface="Georgia"/>
              </a:rPr>
              <a:t>Events</a:t>
            </a:r>
            <a:endParaRPr lang="en-US" dirty="0" smtClean="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5434" y="848613"/>
            <a:ext cx="5947766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20290" marR="5080" indent="-2308225">
              <a:lnSpc>
                <a:spcPct val="100000"/>
              </a:lnSpc>
              <a:spcBef>
                <a:spcPts val="105"/>
              </a:spcBef>
            </a:pPr>
            <a:r>
              <a:rPr spc="-20" dirty="0">
                <a:solidFill>
                  <a:srgbClr val="C00000"/>
                </a:solidFill>
              </a:rPr>
              <a:t>OBJECT </a:t>
            </a:r>
            <a:r>
              <a:rPr spc="30" dirty="0">
                <a:solidFill>
                  <a:srgbClr val="C00000"/>
                </a:solidFill>
              </a:rPr>
              <a:t>ORIENTED </a:t>
            </a:r>
            <a:r>
              <a:rPr dirty="0">
                <a:solidFill>
                  <a:srgbClr val="C00000"/>
                </a:solidFill>
              </a:rPr>
              <a:t>PROGRAMMING </a:t>
            </a:r>
            <a:r>
              <a:rPr spc="30" dirty="0">
                <a:solidFill>
                  <a:srgbClr val="C00000"/>
                </a:solidFill>
              </a:rPr>
              <a:t>IN  </a:t>
            </a:r>
            <a:r>
              <a:rPr spc="105" dirty="0">
                <a:solidFill>
                  <a:srgbClr val="C00000"/>
                </a:solidFill>
              </a:rPr>
              <a:t>C#</a:t>
            </a:r>
          </a:p>
        </p:txBody>
      </p:sp>
      <p:sp>
        <p:nvSpPr>
          <p:cNvPr id="4" name="object 4"/>
          <p:cNvSpPr/>
          <p:nvPr/>
        </p:nvSpPr>
        <p:spPr>
          <a:xfrm>
            <a:off x="6230111" y="25907"/>
            <a:ext cx="2517647" cy="66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2043" y="923671"/>
            <a:ext cx="2744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0" dirty="0">
                <a:solidFill>
                  <a:srgbClr val="C00000"/>
                </a:solidFill>
              </a:rPr>
              <a:t>EXCEPTION</a:t>
            </a:r>
            <a:r>
              <a:rPr sz="1800" spc="-25" dirty="0">
                <a:solidFill>
                  <a:srgbClr val="C00000"/>
                </a:solidFill>
              </a:rPr>
              <a:t> </a:t>
            </a:r>
            <a:r>
              <a:rPr sz="1800" spc="20" dirty="0">
                <a:solidFill>
                  <a:srgbClr val="C00000"/>
                </a:solidFill>
              </a:rPr>
              <a:t>HANDLING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46303" y="1389253"/>
            <a:ext cx="4265295" cy="846386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Understanding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Exceptions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60">
                <a:solidFill>
                  <a:srgbClr val="001F5F"/>
                </a:solidFill>
                <a:latin typeface="Georgia"/>
                <a:cs typeface="Georgia"/>
              </a:rPr>
              <a:t>Error-Handling</a:t>
            </a:r>
            <a:r>
              <a:rPr sz="1800" spc="35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75" smtClean="0">
                <a:solidFill>
                  <a:srgbClr val="001F5F"/>
                </a:solidFill>
                <a:latin typeface="Georgia"/>
                <a:cs typeface="Georgia"/>
              </a:rPr>
              <a:t>Methods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30111" y="25907"/>
            <a:ext cx="2517647" cy="66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2879" y="1499742"/>
            <a:ext cx="3995420" cy="11811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Basic </a:t>
            </a:r>
            <a:r>
              <a:rPr sz="1800" spc="-90" dirty="0">
                <a:solidFill>
                  <a:srgbClr val="001F5F"/>
                </a:solidFill>
                <a:latin typeface="Georgia"/>
                <a:cs typeface="Georgia"/>
              </a:rPr>
              <a:t>of</a:t>
            </a:r>
            <a:r>
              <a:rPr sz="1800" spc="18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Threads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50" dirty="0">
                <a:solidFill>
                  <a:srgbClr val="001F5F"/>
                </a:solidFill>
                <a:latin typeface="Georgia"/>
                <a:cs typeface="Georgia"/>
              </a:rPr>
              <a:t>Thread </a:t>
            </a:r>
            <a:r>
              <a:rPr sz="1800" spc="-75" dirty="0">
                <a:solidFill>
                  <a:srgbClr val="001F5F"/>
                </a:solidFill>
                <a:latin typeface="Georgia"/>
                <a:cs typeface="Georgia"/>
              </a:rPr>
              <a:t>class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 </a:t>
            </a:r>
            <a:r>
              <a:rPr sz="1800" spc="-45" dirty="0">
                <a:solidFill>
                  <a:srgbClr val="001F5F"/>
                </a:solidFill>
                <a:latin typeface="Georgia"/>
                <a:cs typeface="Georgia"/>
              </a:rPr>
              <a:t>ThreadStart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Delegate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Thread</a:t>
            </a:r>
            <a:r>
              <a:rPr sz="1800" spc="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75" dirty="0">
                <a:solidFill>
                  <a:srgbClr val="001F5F"/>
                </a:solidFill>
                <a:latin typeface="Georgia"/>
                <a:cs typeface="Georgia"/>
              </a:rPr>
              <a:t>Synchronization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3859" y="923671"/>
            <a:ext cx="2251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0000"/>
                </a:solidFill>
              </a:rPr>
              <a:t>MU</a:t>
            </a:r>
            <a:r>
              <a:rPr sz="1800" spc="-90" dirty="0">
                <a:solidFill>
                  <a:srgbClr val="000000"/>
                </a:solidFill>
              </a:rPr>
              <a:t>L</a:t>
            </a:r>
            <a:r>
              <a:rPr sz="1800" spc="145" dirty="0">
                <a:solidFill>
                  <a:srgbClr val="000000"/>
                </a:solidFill>
              </a:rPr>
              <a:t>T</a:t>
            </a:r>
            <a:r>
              <a:rPr sz="1800" spc="45" dirty="0">
                <a:solidFill>
                  <a:srgbClr val="000000"/>
                </a:solidFill>
              </a:rPr>
              <a:t>I</a:t>
            </a:r>
            <a:r>
              <a:rPr sz="1800" spc="90" dirty="0">
                <a:solidFill>
                  <a:srgbClr val="000000"/>
                </a:solidFill>
              </a:rPr>
              <a:t>T</a:t>
            </a:r>
            <a:r>
              <a:rPr sz="1800" spc="-30" dirty="0">
                <a:solidFill>
                  <a:srgbClr val="000000"/>
                </a:solidFill>
              </a:rPr>
              <a:t>HR</a:t>
            </a:r>
            <a:r>
              <a:rPr sz="1800" spc="-35" dirty="0">
                <a:solidFill>
                  <a:srgbClr val="000000"/>
                </a:solidFill>
              </a:rPr>
              <a:t>E</a:t>
            </a:r>
            <a:r>
              <a:rPr sz="1800" spc="40" dirty="0">
                <a:solidFill>
                  <a:srgbClr val="000000"/>
                </a:solidFill>
              </a:rPr>
              <a:t>AD</a:t>
            </a:r>
            <a:r>
              <a:rPr sz="1800" spc="-20" dirty="0">
                <a:solidFill>
                  <a:srgbClr val="000000"/>
                </a:solidFill>
              </a:rPr>
              <a:t>I</a:t>
            </a:r>
            <a:r>
              <a:rPr sz="1800" spc="60" dirty="0">
                <a:solidFill>
                  <a:srgbClr val="000000"/>
                </a:solidFill>
              </a:rPr>
              <a:t>NG</a:t>
            </a:r>
            <a:endParaRPr sz="1800"/>
          </a:p>
        </p:txBody>
      </p:sp>
      <p:sp>
        <p:nvSpPr>
          <p:cNvPr id="4" name="object 4"/>
          <p:cNvSpPr/>
          <p:nvPr/>
        </p:nvSpPr>
        <p:spPr>
          <a:xfrm>
            <a:off x="6230111" y="25907"/>
            <a:ext cx="2517647" cy="66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35"/>
              </a:lnSpc>
            </a:pPr>
            <a:r>
              <a:rPr spc="25" dirty="0"/>
              <a:t>CONTACT:-</a:t>
            </a:r>
            <a:r>
              <a:rPr spc="200" dirty="0"/>
              <a:t> </a:t>
            </a:r>
            <a:r>
              <a:rPr spc="280" dirty="0"/>
              <a:t>9730258547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5257800"/>
            <a:ext cx="9153525" cy="1604770"/>
            <a:chOff x="-4572" y="4988050"/>
            <a:chExt cx="9153525" cy="1874520"/>
          </a:xfrm>
        </p:grpSpPr>
        <p:sp>
          <p:nvSpPr>
            <p:cNvPr id="3" name="object 3"/>
            <p:cNvSpPr/>
            <p:nvPr/>
          </p:nvSpPr>
          <p:spPr>
            <a:xfrm>
              <a:off x="0" y="5050535"/>
              <a:ext cx="9144000" cy="1807845"/>
            </a:xfrm>
            <a:custGeom>
              <a:avLst/>
              <a:gdLst/>
              <a:ahLst/>
              <a:cxnLst/>
              <a:rect l="l" t="t" r="r" b="b"/>
              <a:pathLst>
                <a:path w="9144000" h="1807845">
                  <a:moveTo>
                    <a:pt x="2038223" y="0"/>
                  </a:moveTo>
                  <a:lnTo>
                    <a:pt x="0" y="1804764"/>
                  </a:lnTo>
                  <a:lnTo>
                    <a:pt x="0" y="1807460"/>
                  </a:lnTo>
                  <a:lnTo>
                    <a:pt x="9143999" y="1807460"/>
                  </a:lnTo>
                  <a:lnTo>
                    <a:pt x="9143999" y="888"/>
                  </a:lnTo>
                  <a:lnTo>
                    <a:pt x="2038223" y="0"/>
                  </a:lnTo>
                  <a:close/>
                </a:path>
              </a:pathLst>
            </a:custGeom>
            <a:solidFill>
              <a:srgbClr val="8BACAD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836406" y="6550405"/>
              <a:ext cx="307594" cy="3075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550393"/>
              <a:ext cx="307593" cy="3076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988050"/>
              <a:ext cx="9143999" cy="33197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5012435"/>
              <a:ext cx="9144000" cy="184556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5012435"/>
              <a:ext cx="9144000" cy="1845945"/>
            </a:xfrm>
            <a:custGeom>
              <a:avLst/>
              <a:gdLst/>
              <a:ahLst/>
              <a:cxnLst/>
              <a:rect l="l" t="t" r="r" b="b"/>
              <a:pathLst>
                <a:path w="9144000" h="1845945">
                  <a:moveTo>
                    <a:pt x="0" y="307594"/>
                  </a:moveTo>
                  <a:lnTo>
                    <a:pt x="3335" y="262129"/>
                  </a:lnTo>
                  <a:lnTo>
                    <a:pt x="13023" y="218739"/>
                  </a:lnTo>
                  <a:lnTo>
                    <a:pt x="28589" y="177899"/>
                  </a:lnTo>
                  <a:lnTo>
                    <a:pt x="49556" y="140085"/>
                  </a:lnTo>
                  <a:lnTo>
                    <a:pt x="75449" y="105770"/>
                  </a:lnTo>
                  <a:lnTo>
                    <a:pt x="105791" y="75431"/>
                  </a:lnTo>
                  <a:lnTo>
                    <a:pt x="140107" y="49543"/>
                  </a:lnTo>
                  <a:lnTo>
                    <a:pt x="177921" y="28581"/>
                  </a:lnTo>
                  <a:lnTo>
                    <a:pt x="218758" y="13019"/>
                  </a:lnTo>
                  <a:lnTo>
                    <a:pt x="262140" y="3334"/>
                  </a:lnTo>
                  <a:lnTo>
                    <a:pt x="307594" y="0"/>
                  </a:lnTo>
                  <a:lnTo>
                    <a:pt x="8836406" y="0"/>
                  </a:lnTo>
                  <a:lnTo>
                    <a:pt x="8881870" y="3334"/>
                  </a:lnTo>
                  <a:lnTo>
                    <a:pt x="8925260" y="13019"/>
                  </a:lnTo>
                  <a:lnTo>
                    <a:pt x="8966100" y="28581"/>
                  </a:lnTo>
                  <a:lnTo>
                    <a:pt x="9003914" y="49543"/>
                  </a:lnTo>
                  <a:lnTo>
                    <a:pt x="9038229" y="75431"/>
                  </a:lnTo>
                  <a:lnTo>
                    <a:pt x="9068568" y="105770"/>
                  </a:lnTo>
                  <a:lnTo>
                    <a:pt x="9094456" y="140085"/>
                  </a:lnTo>
                  <a:lnTo>
                    <a:pt x="9115418" y="177899"/>
                  </a:lnTo>
                  <a:lnTo>
                    <a:pt x="9130980" y="218739"/>
                  </a:lnTo>
                  <a:lnTo>
                    <a:pt x="9140665" y="262129"/>
                  </a:lnTo>
                  <a:lnTo>
                    <a:pt x="9144000" y="307594"/>
                  </a:lnTo>
                  <a:lnTo>
                    <a:pt x="9144000" y="1537957"/>
                  </a:lnTo>
                  <a:lnTo>
                    <a:pt x="9140665" y="1583413"/>
                  </a:lnTo>
                  <a:lnTo>
                    <a:pt x="9130980" y="1626798"/>
                  </a:lnTo>
                  <a:lnTo>
                    <a:pt x="9115418" y="1667636"/>
                  </a:lnTo>
                  <a:lnTo>
                    <a:pt x="9094456" y="1705452"/>
                  </a:lnTo>
                  <a:lnTo>
                    <a:pt x="9068568" y="1739770"/>
                  </a:lnTo>
                  <a:lnTo>
                    <a:pt x="9038229" y="1770113"/>
                  </a:lnTo>
                  <a:lnTo>
                    <a:pt x="9003914" y="1796006"/>
                  </a:lnTo>
                  <a:lnTo>
                    <a:pt x="8966100" y="1816973"/>
                  </a:lnTo>
                  <a:lnTo>
                    <a:pt x="8925260" y="1832539"/>
                  </a:lnTo>
                  <a:lnTo>
                    <a:pt x="8881870" y="1842228"/>
                  </a:lnTo>
                  <a:lnTo>
                    <a:pt x="8836406" y="1845563"/>
                  </a:lnTo>
                  <a:lnTo>
                    <a:pt x="307594" y="1845563"/>
                  </a:lnTo>
                  <a:lnTo>
                    <a:pt x="262140" y="1842228"/>
                  </a:lnTo>
                  <a:lnTo>
                    <a:pt x="218758" y="1832539"/>
                  </a:lnTo>
                  <a:lnTo>
                    <a:pt x="177921" y="1816973"/>
                  </a:lnTo>
                  <a:lnTo>
                    <a:pt x="140107" y="1796006"/>
                  </a:lnTo>
                  <a:lnTo>
                    <a:pt x="105791" y="1770113"/>
                  </a:lnTo>
                  <a:lnTo>
                    <a:pt x="75449" y="1739770"/>
                  </a:lnTo>
                  <a:lnTo>
                    <a:pt x="49556" y="1705452"/>
                  </a:lnTo>
                  <a:lnTo>
                    <a:pt x="28589" y="1667636"/>
                  </a:lnTo>
                  <a:lnTo>
                    <a:pt x="13023" y="1626798"/>
                  </a:lnTo>
                  <a:lnTo>
                    <a:pt x="3335" y="1583413"/>
                  </a:lnTo>
                  <a:lnTo>
                    <a:pt x="0" y="1537957"/>
                  </a:lnTo>
                  <a:lnTo>
                    <a:pt x="0" y="307594"/>
                  </a:lnTo>
                  <a:close/>
                </a:path>
              </a:pathLst>
            </a:custGeom>
            <a:ln w="9144">
              <a:solidFill>
                <a:srgbClr val="CCB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359" y="5157215"/>
              <a:ext cx="2590800" cy="74218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6230111" y="25907"/>
            <a:ext cx="2517647" cy="6675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734436" y="6057391"/>
            <a:ext cx="343027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r>
              <a:rPr sz="2000" b="1" spc="150" dirty="0">
                <a:solidFill>
                  <a:srgbClr val="FFFFFF"/>
                </a:solidFill>
                <a:latin typeface="Arial"/>
                <a:cs typeface="Arial"/>
              </a:rPr>
              <a:t>CONTACT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b="1" spc="180" dirty="0">
                <a:solidFill>
                  <a:srgbClr val="FFFFFF"/>
                </a:solidFill>
                <a:latin typeface="Arial"/>
                <a:cs typeface="Arial"/>
              </a:rPr>
              <a:t>9730258547</a:t>
            </a:r>
            <a:r>
              <a:rPr sz="2000" b="1" spc="-3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2000" b="1" spc="-3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175" dirty="0">
                <a:solidFill>
                  <a:srgbClr val="FFFFFF"/>
                </a:solidFill>
                <a:latin typeface="Arial"/>
                <a:cs typeface="Arial"/>
              </a:rPr>
              <a:t>8483966654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95520" y="5316982"/>
            <a:ext cx="2440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BRANCH:-</a:t>
            </a:r>
            <a:r>
              <a:rPr sz="18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KarveNagar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88097" y="5316982"/>
            <a:ext cx="1117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and</a:t>
            </a:r>
            <a:r>
              <a:rPr sz="18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1F5F"/>
                </a:solidFill>
                <a:latin typeface="Times New Roman"/>
                <a:cs typeface="Times New Roman"/>
              </a:rPr>
              <a:t>Narhe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546303" y="1565610"/>
            <a:ext cx="3172460" cy="331914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18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90" dirty="0">
                <a:solidFill>
                  <a:srgbClr val="001F5F"/>
                </a:solidFill>
                <a:latin typeface="Georgia"/>
                <a:cs typeface="Georgia"/>
              </a:rPr>
              <a:t>How </a:t>
            </a:r>
            <a:r>
              <a:rPr sz="1800" spc="-45" dirty="0">
                <a:solidFill>
                  <a:srgbClr val="001F5F"/>
                </a:solidFill>
                <a:latin typeface="Georgia"/>
                <a:cs typeface="Georgia"/>
              </a:rPr>
              <a:t>to </a:t>
            </a: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Create</a:t>
            </a:r>
            <a:r>
              <a:rPr sz="1800" spc="20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30" dirty="0">
                <a:solidFill>
                  <a:srgbClr val="001F5F"/>
                </a:solidFill>
                <a:latin typeface="Georgia"/>
                <a:cs typeface="Georgia"/>
              </a:rPr>
              <a:t>File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Read and </a:t>
            </a:r>
            <a:r>
              <a:rPr sz="1800" spc="-40" dirty="0">
                <a:solidFill>
                  <a:srgbClr val="001F5F"/>
                </a:solidFill>
                <a:latin typeface="Georgia"/>
                <a:cs typeface="Georgia"/>
              </a:rPr>
              <a:t>Write </a:t>
            </a:r>
            <a:r>
              <a:rPr sz="1800" spc="-70" dirty="0">
                <a:solidFill>
                  <a:srgbClr val="001F5F"/>
                </a:solidFill>
                <a:latin typeface="Georgia"/>
                <a:cs typeface="Georgia"/>
              </a:rPr>
              <a:t>Data into</a:t>
            </a:r>
            <a:r>
              <a:rPr sz="1800" spc="-2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35" dirty="0">
                <a:solidFill>
                  <a:srgbClr val="001F5F"/>
                </a:solidFill>
                <a:latin typeface="Georgia"/>
                <a:cs typeface="Georgia"/>
              </a:rPr>
              <a:t>File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Operation </a:t>
            </a:r>
            <a:r>
              <a:rPr sz="1800" spc="-105" dirty="0">
                <a:solidFill>
                  <a:srgbClr val="001F5F"/>
                </a:solidFill>
                <a:latin typeface="Georgia"/>
                <a:cs typeface="Georgia"/>
              </a:rPr>
              <a:t>on </a:t>
            </a:r>
            <a:r>
              <a:rPr sz="1800" spc="-55" dirty="0">
                <a:solidFill>
                  <a:srgbClr val="001F5F"/>
                </a:solidFill>
                <a:latin typeface="Georgia"/>
                <a:cs typeface="Georgia"/>
              </a:rPr>
              <a:t>Binary</a:t>
            </a:r>
            <a:r>
              <a:rPr sz="1800" spc="-8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40" dirty="0">
                <a:solidFill>
                  <a:srgbClr val="001F5F"/>
                </a:solidFill>
                <a:latin typeface="Georgia"/>
                <a:cs typeface="Georgia"/>
              </a:rPr>
              <a:t>Files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35" dirty="0">
                <a:solidFill>
                  <a:srgbClr val="001F5F"/>
                </a:solidFill>
                <a:latin typeface="Georgia"/>
                <a:cs typeface="Georgia"/>
              </a:rPr>
              <a:t>File </a:t>
            </a: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Copy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sz="1800" spc="1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40" dirty="0">
                <a:solidFill>
                  <a:srgbClr val="001F5F"/>
                </a:solidFill>
                <a:latin typeface="Georgia"/>
                <a:cs typeface="Georgia"/>
              </a:rPr>
              <a:t>Cut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Collections </a:t>
            </a:r>
            <a:r>
              <a:rPr sz="1800" spc="-114" dirty="0">
                <a:solidFill>
                  <a:srgbClr val="001F5F"/>
                </a:solidFill>
                <a:latin typeface="Georgia"/>
                <a:cs typeface="Georgia"/>
              </a:rPr>
              <a:t>and</a:t>
            </a:r>
            <a:r>
              <a:rPr sz="1800" spc="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60" dirty="0">
                <a:solidFill>
                  <a:srgbClr val="001F5F"/>
                </a:solidFill>
                <a:latin typeface="Georgia"/>
                <a:cs typeface="Georgia"/>
              </a:rPr>
              <a:t>Generics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35" dirty="0">
                <a:solidFill>
                  <a:srgbClr val="001F5F"/>
                </a:solidFill>
                <a:latin typeface="Georgia"/>
                <a:cs typeface="Georgia"/>
              </a:rPr>
              <a:t>ArrayList,List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75" dirty="0">
                <a:solidFill>
                  <a:srgbClr val="001F5F"/>
                </a:solidFill>
                <a:latin typeface="Georgia"/>
                <a:cs typeface="Georgia"/>
              </a:rPr>
              <a:t>Hashtable,Dictionary</a:t>
            </a:r>
            <a:endParaRPr sz="1800">
              <a:latin typeface="Georgia"/>
              <a:cs typeface="Georgi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spc="-65" dirty="0">
                <a:solidFill>
                  <a:srgbClr val="001F5F"/>
                </a:solidFill>
                <a:latin typeface="Georgia"/>
                <a:cs typeface="Georgia"/>
              </a:rPr>
              <a:t>DictionaryEntry,KeyValuePair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6" name="object 3"/>
          <p:cNvSpPr txBox="1">
            <a:spLocks/>
          </p:cNvSpPr>
          <p:nvPr/>
        </p:nvSpPr>
        <p:spPr>
          <a:xfrm>
            <a:off x="873048" y="995248"/>
            <a:ext cx="18910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-25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FILE </a:t>
            </a:r>
            <a:r>
              <a:rPr kumimoji="0" lang="en-US" sz="1800" b="0" i="0" u="none" strike="noStrike" kern="0" cap="none" spc="2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HANDLING</a:t>
            </a: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79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083808" y="3429000"/>
              <a:ext cx="2875788" cy="66598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129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Leading IT Training Institute, Pune</vt:lpstr>
      <vt:lpstr>C SHARP SYLLABUS</vt:lpstr>
      <vt:lpstr>OBJECT ORIENTED PROGRAMMING IN  C#</vt:lpstr>
      <vt:lpstr>EXCEPTION HANDLING</vt:lpstr>
      <vt:lpstr>MULTITHREADING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3</cp:revision>
  <dcterms:created xsi:type="dcterms:W3CDTF">2021-09-25T03:34:00Z</dcterms:created>
  <dcterms:modified xsi:type="dcterms:W3CDTF">2021-10-12T07:17:31Z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2020-03-11T00:00:00Z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2021-09-25T00:00:00Z</vt:filetime>
  </property>
</Properties>
</file>